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7" r:id="rId3"/>
    <p:sldId id="260" r:id="rId4"/>
    <p:sldId id="263" r:id="rId5"/>
    <p:sldId id="261" r:id="rId6"/>
    <p:sldId id="262" r:id="rId7"/>
    <p:sldId id="264" r:id="rId8"/>
    <p:sldId id="272" r:id="rId9"/>
    <p:sldId id="271" r:id="rId10"/>
    <p:sldId id="273" r:id="rId11"/>
    <p:sldId id="276" r:id="rId12"/>
    <p:sldId id="275" r:id="rId13"/>
    <p:sldId id="270" r:id="rId14"/>
    <p:sldId id="265" r:id="rId15"/>
    <p:sldId id="268" r:id="rId16"/>
    <p:sldId id="266" r:id="rId17"/>
    <p:sldId id="269" r:id="rId18"/>
    <p:sldId id="274" r:id="rId19"/>
    <p:sldId id="258" r:id="rId20"/>
    <p:sldId id="278"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51C798-584C-4F32-8C79-3CA0556D32BB}"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55202-D24C-4DC1-933E-201EDBF35211}" type="slidenum">
              <a:rPr lang="en-US" smtClean="0"/>
              <a:t>‹#›</a:t>
            </a:fld>
            <a:endParaRPr lang="en-US"/>
          </a:p>
        </p:txBody>
      </p:sp>
    </p:spTree>
    <p:extLst>
      <p:ext uri="{BB962C8B-B14F-4D97-AF65-F5344CB8AC3E}">
        <p14:creationId xmlns:p14="http://schemas.microsoft.com/office/powerpoint/2010/main" val="214744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51C798-584C-4F32-8C79-3CA0556D32BB}"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55202-D24C-4DC1-933E-201EDBF35211}" type="slidenum">
              <a:rPr lang="en-US" smtClean="0"/>
              <a:t>‹#›</a:t>
            </a:fld>
            <a:endParaRPr lang="en-US"/>
          </a:p>
        </p:txBody>
      </p:sp>
    </p:spTree>
    <p:extLst>
      <p:ext uri="{BB962C8B-B14F-4D97-AF65-F5344CB8AC3E}">
        <p14:creationId xmlns:p14="http://schemas.microsoft.com/office/powerpoint/2010/main" val="428341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51C798-584C-4F32-8C79-3CA0556D32BB}"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55202-D24C-4DC1-933E-201EDBF35211}" type="slidenum">
              <a:rPr lang="en-US" smtClean="0"/>
              <a:t>‹#›</a:t>
            </a:fld>
            <a:endParaRPr lang="en-US"/>
          </a:p>
        </p:txBody>
      </p:sp>
    </p:spTree>
    <p:extLst>
      <p:ext uri="{BB962C8B-B14F-4D97-AF65-F5344CB8AC3E}">
        <p14:creationId xmlns:p14="http://schemas.microsoft.com/office/powerpoint/2010/main" val="21194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51C798-584C-4F32-8C79-3CA0556D32BB}"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55202-D24C-4DC1-933E-201EDBF35211}" type="slidenum">
              <a:rPr lang="en-US" smtClean="0"/>
              <a:t>‹#›</a:t>
            </a:fld>
            <a:endParaRPr lang="en-US"/>
          </a:p>
        </p:txBody>
      </p:sp>
    </p:spTree>
    <p:extLst>
      <p:ext uri="{BB962C8B-B14F-4D97-AF65-F5344CB8AC3E}">
        <p14:creationId xmlns:p14="http://schemas.microsoft.com/office/powerpoint/2010/main" val="200272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51C798-584C-4F32-8C79-3CA0556D32BB}"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55202-D24C-4DC1-933E-201EDBF35211}" type="slidenum">
              <a:rPr lang="en-US" smtClean="0"/>
              <a:t>‹#›</a:t>
            </a:fld>
            <a:endParaRPr lang="en-US"/>
          </a:p>
        </p:txBody>
      </p:sp>
    </p:spTree>
    <p:extLst>
      <p:ext uri="{BB962C8B-B14F-4D97-AF65-F5344CB8AC3E}">
        <p14:creationId xmlns:p14="http://schemas.microsoft.com/office/powerpoint/2010/main" val="332919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51C798-584C-4F32-8C79-3CA0556D32BB}" type="datetimeFigureOut">
              <a:rPr lang="en-US" smtClean="0"/>
              <a:t>12/16/2017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55202-D24C-4DC1-933E-201EDBF35211}" type="slidenum">
              <a:rPr lang="en-US" smtClean="0"/>
              <a:t>‹#›</a:t>
            </a:fld>
            <a:endParaRPr lang="en-US"/>
          </a:p>
        </p:txBody>
      </p:sp>
    </p:spTree>
    <p:extLst>
      <p:ext uri="{BB962C8B-B14F-4D97-AF65-F5344CB8AC3E}">
        <p14:creationId xmlns:p14="http://schemas.microsoft.com/office/powerpoint/2010/main" val="2920578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51C798-584C-4F32-8C79-3CA0556D32BB}" type="datetimeFigureOut">
              <a:rPr lang="en-US" smtClean="0"/>
              <a:t>12/16/2017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55202-D24C-4DC1-933E-201EDBF35211}" type="slidenum">
              <a:rPr lang="en-US" smtClean="0"/>
              <a:t>‹#›</a:t>
            </a:fld>
            <a:endParaRPr lang="en-US"/>
          </a:p>
        </p:txBody>
      </p:sp>
    </p:spTree>
    <p:extLst>
      <p:ext uri="{BB962C8B-B14F-4D97-AF65-F5344CB8AC3E}">
        <p14:creationId xmlns:p14="http://schemas.microsoft.com/office/powerpoint/2010/main" val="229497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51C798-584C-4F32-8C79-3CA0556D32BB}" type="datetimeFigureOut">
              <a:rPr lang="en-US" smtClean="0"/>
              <a:t>12/16/2017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55202-D24C-4DC1-933E-201EDBF35211}" type="slidenum">
              <a:rPr lang="en-US" smtClean="0"/>
              <a:t>‹#›</a:t>
            </a:fld>
            <a:endParaRPr lang="en-US"/>
          </a:p>
        </p:txBody>
      </p:sp>
    </p:spTree>
    <p:extLst>
      <p:ext uri="{BB962C8B-B14F-4D97-AF65-F5344CB8AC3E}">
        <p14:creationId xmlns:p14="http://schemas.microsoft.com/office/powerpoint/2010/main" val="33331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1C798-584C-4F32-8C79-3CA0556D32BB}" type="datetimeFigureOut">
              <a:rPr lang="en-US" smtClean="0"/>
              <a:t>12/16/2017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55202-D24C-4DC1-933E-201EDBF35211}" type="slidenum">
              <a:rPr lang="en-US" smtClean="0"/>
              <a:t>‹#›</a:t>
            </a:fld>
            <a:endParaRPr lang="en-US"/>
          </a:p>
        </p:txBody>
      </p:sp>
    </p:spTree>
    <p:extLst>
      <p:ext uri="{BB962C8B-B14F-4D97-AF65-F5344CB8AC3E}">
        <p14:creationId xmlns:p14="http://schemas.microsoft.com/office/powerpoint/2010/main" val="239367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51C798-584C-4F32-8C79-3CA0556D32BB}" type="datetimeFigureOut">
              <a:rPr lang="en-US" smtClean="0"/>
              <a:t>12/16/2017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55202-D24C-4DC1-933E-201EDBF35211}" type="slidenum">
              <a:rPr lang="en-US" smtClean="0"/>
              <a:t>‹#›</a:t>
            </a:fld>
            <a:endParaRPr lang="en-US"/>
          </a:p>
        </p:txBody>
      </p:sp>
    </p:spTree>
    <p:extLst>
      <p:ext uri="{BB962C8B-B14F-4D97-AF65-F5344CB8AC3E}">
        <p14:creationId xmlns:p14="http://schemas.microsoft.com/office/powerpoint/2010/main" val="65950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51C798-584C-4F32-8C79-3CA0556D32BB}" type="datetimeFigureOut">
              <a:rPr lang="en-US" smtClean="0"/>
              <a:t>12/16/2017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55202-D24C-4DC1-933E-201EDBF35211}" type="slidenum">
              <a:rPr lang="en-US" smtClean="0"/>
              <a:t>‹#›</a:t>
            </a:fld>
            <a:endParaRPr lang="en-US"/>
          </a:p>
        </p:txBody>
      </p:sp>
    </p:spTree>
    <p:extLst>
      <p:ext uri="{BB962C8B-B14F-4D97-AF65-F5344CB8AC3E}">
        <p14:creationId xmlns:p14="http://schemas.microsoft.com/office/powerpoint/2010/main" val="32534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1C798-584C-4F32-8C79-3CA0556D32BB}" type="datetimeFigureOut">
              <a:rPr lang="en-US" smtClean="0"/>
              <a:t>12/16/2017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55202-D24C-4DC1-933E-201EDBF35211}" type="slidenum">
              <a:rPr lang="en-US" smtClean="0"/>
              <a:t>‹#›</a:t>
            </a:fld>
            <a:endParaRPr lang="en-US"/>
          </a:p>
        </p:txBody>
      </p:sp>
    </p:spTree>
    <p:extLst>
      <p:ext uri="{BB962C8B-B14F-4D97-AF65-F5344CB8AC3E}">
        <p14:creationId xmlns:p14="http://schemas.microsoft.com/office/powerpoint/2010/main" val="28807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05200"/>
            <a:ext cx="8229600" cy="1143000"/>
          </a:xfrm>
        </p:spPr>
        <p:txBody>
          <a:bodyPr>
            <a:noAutofit/>
          </a:bodyPr>
          <a:lstStyle/>
          <a:p>
            <a:r>
              <a:rPr lang="en-US" sz="7600" b="1" dirty="0">
                <a:latin typeface="Sakkal Majalla" pitchFamily="2" charset="-78"/>
                <a:cs typeface="Sakkal Majalla" pitchFamily="2" charset="-78"/>
              </a:rPr>
              <a:t>A</a:t>
            </a:r>
            <a:r>
              <a:rPr lang="en-US" sz="7600" b="1" dirty="0" smtClean="0">
                <a:latin typeface="Sakkal Majalla" pitchFamily="2" charset="-78"/>
                <a:cs typeface="Sakkal Majalla" pitchFamily="2" charset="-78"/>
              </a:rPr>
              <a:t> Medical Examination of the Crucifixion</a:t>
            </a:r>
            <a:endParaRPr lang="en-US" sz="7600" b="1" dirty="0">
              <a:latin typeface="Sakkal Majalla" pitchFamily="2" charset="-78"/>
              <a:cs typeface="Sakkal Majalla" pitchFamily="2" charset="-78"/>
            </a:endParaRPr>
          </a:p>
        </p:txBody>
      </p:sp>
    </p:spTree>
    <p:extLst>
      <p:ext uri="{BB962C8B-B14F-4D97-AF65-F5344CB8AC3E}">
        <p14:creationId xmlns:p14="http://schemas.microsoft.com/office/powerpoint/2010/main" val="1602729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895600"/>
            <a:ext cx="9525000" cy="4114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310896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0066"/>
            <a:ext cx="6005512" cy="685178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0"/>
            <a:ext cx="6027116" cy="6869289"/>
          </a:xfrm>
          <a:prstGeom prst="rect">
            <a:avLst/>
          </a:prstGeom>
        </p:spPr>
      </p:pic>
    </p:spTree>
    <p:extLst>
      <p:ext uri="{BB962C8B-B14F-4D97-AF65-F5344CB8AC3E}">
        <p14:creationId xmlns:p14="http://schemas.microsoft.com/office/powerpoint/2010/main" val="32499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895600"/>
            <a:ext cx="9525000" cy="4114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310896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488" y="20066"/>
            <a:ext cx="6005512" cy="6851789"/>
          </a:xfrm>
          <a:prstGeom prst="rect">
            <a:avLst/>
          </a:prstGeom>
        </p:spPr>
      </p:pic>
    </p:spTree>
    <p:extLst>
      <p:ext uri="{BB962C8B-B14F-4D97-AF65-F5344CB8AC3E}">
        <p14:creationId xmlns:p14="http://schemas.microsoft.com/office/powerpoint/2010/main" val="217737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895600"/>
            <a:ext cx="9525000" cy="4114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310896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384" y="0"/>
            <a:ext cx="5512003" cy="7040879"/>
          </a:xfrm>
          <a:prstGeom prst="rect">
            <a:avLst/>
          </a:prstGeom>
        </p:spPr>
      </p:pic>
    </p:spTree>
    <p:extLst>
      <p:ext uri="{BB962C8B-B14F-4D97-AF65-F5344CB8AC3E}">
        <p14:creationId xmlns:p14="http://schemas.microsoft.com/office/powerpoint/2010/main" val="392720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895600"/>
            <a:ext cx="9525000" cy="4114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3108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5458"/>
            <a:ext cx="9144000" cy="6147084"/>
          </a:xfrm>
          <a:prstGeom prst="rect">
            <a:avLst/>
          </a:prstGeom>
        </p:spPr>
      </p:pic>
    </p:spTree>
    <p:extLst>
      <p:ext uri="{BB962C8B-B14F-4D97-AF65-F5344CB8AC3E}">
        <p14:creationId xmlns:p14="http://schemas.microsoft.com/office/powerpoint/2010/main" val="171247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895600"/>
            <a:ext cx="9525000" cy="4114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3108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5458"/>
            <a:ext cx="9144000" cy="6147084"/>
          </a:xfrm>
          <a:prstGeom prst="rect">
            <a:avLst/>
          </a:prstGeom>
        </p:spPr>
      </p:pic>
    </p:spTree>
    <p:extLst>
      <p:ext uri="{BB962C8B-B14F-4D97-AF65-F5344CB8AC3E}">
        <p14:creationId xmlns:p14="http://schemas.microsoft.com/office/powerpoint/2010/main" val="104044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895600"/>
            <a:ext cx="9525000" cy="4114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3108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1" y="0"/>
            <a:ext cx="9087611" cy="6781800"/>
          </a:xfrm>
          <a:prstGeom prst="rect">
            <a:avLst/>
          </a:prstGeom>
        </p:spPr>
      </p:pic>
    </p:spTree>
    <p:extLst>
      <p:ext uri="{BB962C8B-B14F-4D97-AF65-F5344CB8AC3E}">
        <p14:creationId xmlns:p14="http://schemas.microsoft.com/office/powerpoint/2010/main" val="333185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895600"/>
            <a:ext cx="9525000" cy="4114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310896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923925"/>
            <a:ext cx="8705850" cy="5010150"/>
          </a:xfrm>
          <a:prstGeom prst="rect">
            <a:avLst/>
          </a:prstGeom>
        </p:spPr>
      </p:pic>
    </p:spTree>
    <p:extLst>
      <p:ext uri="{BB962C8B-B14F-4D97-AF65-F5344CB8AC3E}">
        <p14:creationId xmlns:p14="http://schemas.microsoft.com/office/powerpoint/2010/main" val="104044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895600"/>
            <a:ext cx="9525000" cy="4114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3108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923925"/>
            <a:ext cx="8705850" cy="5010150"/>
          </a:xfrm>
          <a:prstGeom prst="rect">
            <a:avLst/>
          </a:prstGeom>
        </p:spPr>
      </p:pic>
    </p:spTree>
    <p:extLst>
      <p:ext uri="{BB962C8B-B14F-4D97-AF65-F5344CB8AC3E}">
        <p14:creationId xmlns:p14="http://schemas.microsoft.com/office/powerpoint/2010/main" val="139197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895600"/>
            <a:ext cx="9525000" cy="4114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9372600" cy="3108960"/>
          </a:xfrm>
          <a:prstGeom prst="rect">
            <a:avLst/>
          </a:prstGeom>
        </p:spPr>
      </p:pic>
      <p:sp>
        <p:nvSpPr>
          <p:cNvPr id="8" name="Subtitle 7"/>
          <p:cNvSpPr>
            <a:spLocks noGrp="1"/>
          </p:cNvSpPr>
          <p:nvPr>
            <p:ph type="subTitle" idx="1"/>
          </p:nvPr>
        </p:nvSpPr>
        <p:spPr/>
        <p:txBody>
          <a:bodyPr/>
          <a:lstStyle/>
          <a:p>
            <a:endParaRPr lang="en-US"/>
          </a:p>
        </p:txBody>
      </p:sp>
      <p:sp>
        <p:nvSpPr>
          <p:cNvPr id="9" name="TextBox 8"/>
          <p:cNvSpPr txBox="1"/>
          <p:nvPr/>
        </p:nvSpPr>
        <p:spPr>
          <a:xfrm>
            <a:off x="152400" y="533400"/>
            <a:ext cx="8001000" cy="5909310"/>
          </a:xfrm>
          <a:prstGeom prst="rect">
            <a:avLst/>
          </a:prstGeom>
          <a:solidFill>
            <a:schemeClr val="bg1"/>
          </a:solidFill>
        </p:spPr>
        <p:txBody>
          <a:bodyPr wrap="square" rtlCol="0">
            <a:spAutoFit/>
          </a:bodyPr>
          <a:lstStyle/>
          <a:p>
            <a:endParaRPr lang="en-US" i="1" dirty="0" smtClean="0">
              <a:solidFill>
                <a:srgbClr val="FF0000"/>
              </a:solidFill>
            </a:endParaRPr>
          </a:p>
          <a:p>
            <a:r>
              <a:rPr lang="en-US" i="1" dirty="0" err="1" smtClean="0">
                <a:solidFill>
                  <a:srgbClr val="FF0000"/>
                </a:solidFill>
              </a:rPr>
              <a:t>hemohidrosis</a:t>
            </a:r>
            <a:r>
              <a:rPr lang="en-US" dirty="0"/>
              <a:t> or </a:t>
            </a:r>
            <a:r>
              <a:rPr lang="en-US" i="1" dirty="0" err="1">
                <a:solidFill>
                  <a:srgbClr val="FF0000"/>
                </a:solidFill>
              </a:rPr>
              <a:t>hematidrosis</a:t>
            </a:r>
            <a:r>
              <a:rPr lang="en-US" dirty="0"/>
              <a:t> – sweating </a:t>
            </a:r>
            <a:r>
              <a:rPr lang="en-US" dirty="0" smtClean="0"/>
              <a:t>blood</a:t>
            </a:r>
          </a:p>
          <a:p>
            <a:endParaRPr lang="en-US" dirty="0"/>
          </a:p>
          <a:p>
            <a:r>
              <a:rPr lang="en-US" i="1" dirty="0">
                <a:solidFill>
                  <a:srgbClr val="FF0000"/>
                </a:solidFill>
              </a:rPr>
              <a:t>atelectasis</a:t>
            </a:r>
            <a:r>
              <a:rPr lang="en-US" b="1" dirty="0">
                <a:solidFill>
                  <a:srgbClr val="FF0000"/>
                </a:solidFill>
              </a:rPr>
              <a:t> </a:t>
            </a:r>
            <a:r>
              <a:rPr lang="en-US" dirty="0" smtClean="0"/>
              <a:t>- </a:t>
            </a:r>
            <a:r>
              <a:rPr lang="en-US" dirty="0"/>
              <a:t>lung </a:t>
            </a:r>
            <a:r>
              <a:rPr lang="en-US" dirty="0" smtClean="0"/>
              <a:t>collapse</a:t>
            </a:r>
          </a:p>
          <a:p>
            <a:endParaRPr lang="en-US" dirty="0"/>
          </a:p>
          <a:p>
            <a:r>
              <a:rPr lang="en-US" i="1" dirty="0">
                <a:solidFill>
                  <a:srgbClr val="FF0000"/>
                </a:solidFill>
              </a:rPr>
              <a:t>hypoxia</a:t>
            </a:r>
            <a:r>
              <a:rPr lang="en-US" dirty="0">
                <a:solidFill>
                  <a:srgbClr val="FF0000"/>
                </a:solidFill>
              </a:rPr>
              <a:t> </a:t>
            </a:r>
            <a:r>
              <a:rPr lang="en-US" dirty="0"/>
              <a:t>– tissues deprived of adequate oxygen to </a:t>
            </a:r>
            <a:r>
              <a:rPr lang="en-US" dirty="0" smtClean="0"/>
              <a:t>function</a:t>
            </a:r>
          </a:p>
          <a:p>
            <a:endParaRPr lang="en-US" dirty="0"/>
          </a:p>
          <a:p>
            <a:r>
              <a:rPr lang="en-US" i="1" dirty="0" err="1">
                <a:solidFill>
                  <a:srgbClr val="FF0000"/>
                </a:solidFill>
              </a:rPr>
              <a:t>hypercarbia</a:t>
            </a:r>
            <a:r>
              <a:rPr lang="en-US" dirty="0"/>
              <a:t>  - </a:t>
            </a:r>
            <a:r>
              <a:rPr lang="en-US" dirty="0" smtClean="0"/>
              <a:t>abnormally </a:t>
            </a:r>
            <a:r>
              <a:rPr lang="en-US" dirty="0"/>
              <a:t>elevated carbon dioxide (CO</a:t>
            </a:r>
            <a:r>
              <a:rPr lang="en-US" baseline="-25000" dirty="0"/>
              <a:t>2</a:t>
            </a:r>
            <a:r>
              <a:rPr lang="en-US" dirty="0"/>
              <a:t>) levels in the blood</a:t>
            </a:r>
            <a:r>
              <a:rPr lang="en-US" dirty="0" smtClean="0"/>
              <a:t>.</a:t>
            </a:r>
          </a:p>
          <a:p>
            <a:endParaRPr lang="en-US" dirty="0"/>
          </a:p>
          <a:p>
            <a:r>
              <a:rPr lang="en-US" i="1" dirty="0">
                <a:solidFill>
                  <a:srgbClr val="FF0000"/>
                </a:solidFill>
              </a:rPr>
              <a:t>respiratory</a:t>
            </a:r>
            <a:r>
              <a:rPr lang="en-US" i="1" dirty="0"/>
              <a:t> </a:t>
            </a:r>
            <a:r>
              <a:rPr lang="en-US" i="1" dirty="0">
                <a:solidFill>
                  <a:srgbClr val="FF0000"/>
                </a:solidFill>
              </a:rPr>
              <a:t>acidosis</a:t>
            </a:r>
            <a:r>
              <a:rPr lang="en-US" dirty="0">
                <a:solidFill>
                  <a:srgbClr val="FF0000"/>
                </a:solidFill>
              </a:rPr>
              <a:t> </a:t>
            </a:r>
            <a:r>
              <a:rPr lang="en-US" i="1" dirty="0"/>
              <a:t>–</a:t>
            </a:r>
            <a:r>
              <a:rPr lang="en-US" dirty="0"/>
              <a:t> condition that occurs when the lungs can’t remove enough of the carbon dioxide (CO2) produced by the body. Excess CO2 causes the pH of blood and other bodily fluids to decrease, making them too acidic.</a:t>
            </a:r>
            <a:r>
              <a:rPr lang="en-US" i="1" dirty="0"/>
              <a:t> </a:t>
            </a:r>
            <a:endParaRPr lang="en-US" i="1" dirty="0" smtClean="0"/>
          </a:p>
          <a:p>
            <a:endParaRPr lang="en-US" dirty="0"/>
          </a:p>
          <a:p>
            <a:r>
              <a:rPr lang="en-US" i="1" dirty="0">
                <a:solidFill>
                  <a:srgbClr val="FF0000"/>
                </a:solidFill>
              </a:rPr>
              <a:t>pleural</a:t>
            </a:r>
            <a:r>
              <a:rPr lang="en-US" i="1" dirty="0"/>
              <a:t> </a:t>
            </a:r>
            <a:r>
              <a:rPr lang="en-US" i="1" dirty="0">
                <a:solidFill>
                  <a:srgbClr val="FF0000"/>
                </a:solidFill>
              </a:rPr>
              <a:t>effusion</a:t>
            </a:r>
            <a:r>
              <a:rPr lang="en-US" i="1" dirty="0"/>
              <a:t> - </a:t>
            </a:r>
            <a:r>
              <a:rPr lang="en-US" dirty="0"/>
              <a:t>f</a:t>
            </a:r>
            <a:r>
              <a:rPr lang="en-US" dirty="0" smtClean="0"/>
              <a:t>luids </a:t>
            </a:r>
            <a:r>
              <a:rPr lang="en-US" dirty="0"/>
              <a:t>build up in the </a:t>
            </a:r>
            <a:r>
              <a:rPr lang="en-US" dirty="0" smtClean="0"/>
              <a:t>lungs</a:t>
            </a:r>
          </a:p>
          <a:p>
            <a:endParaRPr lang="en-US" dirty="0"/>
          </a:p>
          <a:p>
            <a:r>
              <a:rPr lang="en-US" i="1" dirty="0">
                <a:solidFill>
                  <a:srgbClr val="FF0000"/>
                </a:solidFill>
              </a:rPr>
              <a:t>pericardial</a:t>
            </a:r>
            <a:r>
              <a:rPr lang="en-US" i="1" dirty="0"/>
              <a:t> </a:t>
            </a:r>
            <a:r>
              <a:rPr lang="en-US" i="1" dirty="0">
                <a:solidFill>
                  <a:srgbClr val="FF0000"/>
                </a:solidFill>
              </a:rPr>
              <a:t>effusion</a:t>
            </a:r>
            <a:r>
              <a:rPr lang="en-US" i="1" dirty="0"/>
              <a:t> - </a:t>
            </a:r>
            <a:r>
              <a:rPr lang="en-US" dirty="0"/>
              <a:t>f</a:t>
            </a:r>
            <a:r>
              <a:rPr lang="en-US" dirty="0" smtClean="0"/>
              <a:t>luids </a:t>
            </a:r>
            <a:r>
              <a:rPr lang="en-US" dirty="0"/>
              <a:t>then build-up around the </a:t>
            </a:r>
            <a:r>
              <a:rPr lang="en-US" dirty="0" smtClean="0"/>
              <a:t>heart</a:t>
            </a:r>
          </a:p>
          <a:p>
            <a:endParaRPr lang="en-US" dirty="0"/>
          </a:p>
          <a:p>
            <a:r>
              <a:rPr lang="en-US" i="1" dirty="0">
                <a:solidFill>
                  <a:srgbClr val="FF0000"/>
                </a:solidFill>
              </a:rPr>
              <a:t>myocardial</a:t>
            </a:r>
            <a:r>
              <a:rPr lang="en-US" i="1" dirty="0"/>
              <a:t> </a:t>
            </a:r>
            <a:r>
              <a:rPr lang="en-US" i="1" dirty="0">
                <a:solidFill>
                  <a:srgbClr val="FF0000"/>
                </a:solidFill>
              </a:rPr>
              <a:t>rupture</a:t>
            </a:r>
            <a:r>
              <a:rPr lang="en-US" i="1" dirty="0"/>
              <a:t> - </a:t>
            </a:r>
            <a:r>
              <a:rPr lang="en-US" dirty="0"/>
              <a:t>a laceration or tearing of the wall of the ventricles or atria of the heart</a:t>
            </a:r>
          </a:p>
          <a:p>
            <a:r>
              <a:rPr lang="en-US" dirty="0"/>
              <a:t> </a:t>
            </a:r>
          </a:p>
          <a:p>
            <a:r>
              <a:rPr lang="en-US" dirty="0"/>
              <a:t> </a:t>
            </a:r>
          </a:p>
        </p:txBody>
      </p:sp>
    </p:spTree>
    <p:extLst>
      <p:ext uri="{BB962C8B-B14F-4D97-AF65-F5344CB8AC3E}">
        <p14:creationId xmlns:p14="http://schemas.microsoft.com/office/powerpoint/2010/main" val="342394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51037"/>
            <a:ext cx="8229600" cy="4525963"/>
          </a:xfrm>
        </p:spPr>
        <p:txBody>
          <a:bodyPr>
            <a:normAutofit fontScale="77500" lnSpcReduction="20000"/>
          </a:bodyPr>
          <a:lstStyle/>
          <a:p>
            <a:pPr marL="0" indent="0">
              <a:buNone/>
            </a:pPr>
            <a:r>
              <a:rPr lang="en-US" b="1" dirty="0" smtClean="0"/>
              <a:t>I John 5:9-13</a:t>
            </a:r>
          </a:p>
          <a:p>
            <a:pPr marL="0" indent="0">
              <a:buNone/>
            </a:pPr>
            <a:endParaRPr lang="en-US" dirty="0" smtClean="0"/>
          </a:p>
          <a:p>
            <a:pPr marL="0" indent="0">
              <a:buNone/>
            </a:pPr>
            <a:r>
              <a:rPr lang="en-US" baseline="30000" dirty="0"/>
              <a:t>9</a:t>
            </a:r>
            <a:r>
              <a:rPr lang="en-US" dirty="0"/>
              <a:t> If we receive the witness of men, the witness of God is greater: for this is the witness of God which he hath testified of his Son.  </a:t>
            </a:r>
            <a:r>
              <a:rPr lang="en-US" baseline="30000" dirty="0"/>
              <a:t>10</a:t>
            </a:r>
            <a:r>
              <a:rPr lang="en-US" dirty="0"/>
              <a:t> He that believeth on the Son of God hath the witness in himself: he that believeth not God hath made him a liar; because he believeth not the </a:t>
            </a:r>
            <a:r>
              <a:rPr lang="en-US" b="1" u="sng" dirty="0"/>
              <a:t>record</a:t>
            </a:r>
            <a:r>
              <a:rPr lang="en-US" dirty="0"/>
              <a:t> that God gave of his Son.  </a:t>
            </a:r>
            <a:r>
              <a:rPr lang="en-US" baseline="30000" dirty="0"/>
              <a:t>11</a:t>
            </a:r>
            <a:r>
              <a:rPr lang="en-US" dirty="0"/>
              <a:t> And this is the </a:t>
            </a:r>
            <a:r>
              <a:rPr lang="en-US" b="1" u="sng" dirty="0"/>
              <a:t>record</a:t>
            </a:r>
            <a:r>
              <a:rPr lang="en-US" dirty="0"/>
              <a:t>, that God hath given to us eternal life, and this life is in his Son.  </a:t>
            </a:r>
            <a:r>
              <a:rPr lang="en-US" baseline="30000" dirty="0"/>
              <a:t>12</a:t>
            </a:r>
            <a:r>
              <a:rPr lang="en-US" dirty="0"/>
              <a:t> He that hath the Son hath life; </a:t>
            </a:r>
            <a:r>
              <a:rPr lang="en-US" i="1" dirty="0"/>
              <a:t>and </a:t>
            </a:r>
            <a:r>
              <a:rPr lang="en-US" dirty="0"/>
              <a:t>he that hath not the Son of God hath not life.  </a:t>
            </a:r>
            <a:r>
              <a:rPr lang="en-US" baseline="30000" dirty="0"/>
              <a:t>13</a:t>
            </a:r>
            <a:r>
              <a:rPr lang="en-US" dirty="0"/>
              <a:t> These things have I written unto you that </a:t>
            </a:r>
            <a:r>
              <a:rPr lang="en-US" b="1" u="sng" dirty="0"/>
              <a:t>believe on the name of the Son of God</a:t>
            </a:r>
            <a:r>
              <a:rPr lang="en-US" dirty="0"/>
              <a:t>; that ye may </a:t>
            </a:r>
            <a:r>
              <a:rPr lang="en-US" b="1" u="sng" dirty="0"/>
              <a:t>know</a:t>
            </a:r>
            <a:r>
              <a:rPr lang="en-US" dirty="0"/>
              <a:t> that ye have eternal life, and that ye may </a:t>
            </a:r>
            <a:r>
              <a:rPr lang="en-US" b="1" u="sng" dirty="0"/>
              <a:t>believe on the name of the Son of God</a:t>
            </a:r>
            <a:r>
              <a:rPr lang="en-US" b="1" u="sng" dirty="0" smtClean="0"/>
              <a:t>.</a:t>
            </a:r>
            <a:endParaRPr lang="en-US" b="1" u="sng" dirty="0"/>
          </a:p>
        </p:txBody>
      </p:sp>
    </p:spTree>
    <p:extLst>
      <p:ext uri="{BB962C8B-B14F-4D97-AF65-F5344CB8AC3E}">
        <p14:creationId xmlns:p14="http://schemas.microsoft.com/office/powerpoint/2010/main" val="245874817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3108960"/>
          </a:xfrm>
          <a:prstGeom prst="rect">
            <a:avLst/>
          </a:prstGeom>
        </p:spPr>
      </p:pic>
      <p:sp>
        <p:nvSpPr>
          <p:cNvPr id="6" name="Rectangle 5"/>
          <p:cNvSpPr/>
          <p:nvPr/>
        </p:nvSpPr>
        <p:spPr>
          <a:xfrm>
            <a:off x="-228600" y="-228600"/>
            <a:ext cx="9525000" cy="7238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8101"/>
            <a:ext cx="4842278" cy="6858000"/>
          </a:xfrm>
          <a:prstGeom prst="rect">
            <a:avLst/>
          </a:prstGeom>
        </p:spPr>
      </p:pic>
    </p:spTree>
    <p:extLst>
      <p:ext uri="{BB962C8B-B14F-4D97-AF65-F5344CB8AC3E}">
        <p14:creationId xmlns:p14="http://schemas.microsoft.com/office/powerpoint/2010/main" val="104044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51037"/>
            <a:ext cx="8229600" cy="4525963"/>
          </a:xfrm>
        </p:spPr>
        <p:txBody>
          <a:bodyPr>
            <a:normAutofit fontScale="25000" lnSpcReduction="20000"/>
          </a:bodyPr>
          <a:lstStyle/>
          <a:p>
            <a:pPr marL="0" indent="0">
              <a:buNone/>
            </a:pPr>
            <a:r>
              <a:rPr lang="en-US" sz="11200" b="1" dirty="0">
                <a:latin typeface="Sakkal Majalla" pitchFamily="2" charset="-78"/>
                <a:cs typeface="Sakkal Majalla" pitchFamily="2" charset="-78"/>
              </a:rPr>
              <a:t>Who Raised Christ?</a:t>
            </a:r>
            <a:endParaRPr lang="en-US" sz="11200" b="1" dirty="0">
              <a:latin typeface="Sakkal Majalla" pitchFamily="2" charset="-78"/>
              <a:cs typeface="Sakkal Majalla" pitchFamily="2" charset="-78"/>
            </a:endParaRPr>
          </a:p>
          <a:p>
            <a:pPr marL="0" indent="0">
              <a:buNone/>
            </a:pPr>
            <a:r>
              <a:rPr lang="en-US" dirty="0"/>
              <a:t/>
            </a:r>
            <a:br>
              <a:rPr lang="en-US" dirty="0"/>
            </a:br>
            <a:r>
              <a:rPr lang="en-US" dirty="0"/>
              <a:t/>
            </a:r>
            <a:br>
              <a:rPr lang="en-US" dirty="0"/>
            </a:br>
            <a:r>
              <a:rPr lang="en-US" sz="6400" b="1" dirty="0" smtClean="0">
                <a:solidFill>
                  <a:srgbClr val="FF0000"/>
                </a:solidFill>
              </a:rPr>
              <a:t>God </a:t>
            </a:r>
            <a:r>
              <a:rPr lang="en-US" sz="6400" b="1" dirty="0">
                <a:solidFill>
                  <a:srgbClr val="FF0000"/>
                </a:solidFill>
              </a:rPr>
              <a:t>The Father </a:t>
            </a:r>
            <a:r>
              <a:rPr lang="en-US" sz="6400" b="1" dirty="0"/>
              <a:t>raised Jesus from the dead</a:t>
            </a:r>
            <a:r>
              <a:rPr lang="en-US" sz="6400" dirty="0"/>
              <a:t> </a:t>
            </a:r>
          </a:p>
          <a:p>
            <a:pPr marL="0" indent="0">
              <a:buNone/>
            </a:pPr>
            <a:r>
              <a:rPr lang="en-US" sz="6400" b="1" dirty="0"/>
              <a:t>Romans 10:9</a:t>
            </a:r>
            <a:r>
              <a:rPr lang="en-US" sz="6400" dirty="0"/>
              <a:t> That if thou shalt confess with thy mouth the Lord Jesus, and shalt believe in </a:t>
            </a:r>
            <a:r>
              <a:rPr lang="en-US" sz="6400" dirty="0" err="1"/>
              <a:t>thine</a:t>
            </a:r>
            <a:r>
              <a:rPr lang="en-US" sz="6400" dirty="0"/>
              <a:t> heart that God hath raised him from the dead, thou shalt be saved. </a:t>
            </a:r>
            <a:endParaRPr lang="en-US" sz="6400" dirty="0"/>
          </a:p>
          <a:p>
            <a:pPr marL="0" indent="0">
              <a:buNone/>
            </a:pPr>
            <a:r>
              <a:rPr lang="en-US" sz="6400" b="1" dirty="0"/>
              <a:t>Ac 5:30 </a:t>
            </a:r>
            <a:r>
              <a:rPr lang="en-US" sz="6400" dirty="0"/>
              <a:t>The God of our fathers raised up Jesus, whom ye slew and hanged on a tree. </a:t>
            </a:r>
            <a:endParaRPr lang="en-US" sz="6400" dirty="0"/>
          </a:p>
          <a:p>
            <a:pPr marL="0" indent="0">
              <a:buNone/>
            </a:pPr>
            <a:r>
              <a:rPr lang="en-US" sz="6400" dirty="0"/>
              <a:t> </a:t>
            </a:r>
            <a:endParaRPr lang="en-US" sz="6400" dirty="0"/>
          </a:p>
          <a:p>
            <a:pPr marL="0" indent="0" fontAlgn="base">
              <a:buNone/>
            </a:pPr>
            <a:r>
              <a:rPr lang="en-US" sz="6400" b="1" dirty="0">
                <a:solidFill>
                  <a:srgbClr val="FF0000"/>
                </a:solidFill>
              </a:rPr>
              <a:t>Jesus raised Himself </a:t>
            </a:r>
            <a:r>
              <a:rPr lang="en-US" sz="6400" b="1" dirty="0"/>
              <a:t>from the dead</a:t>
            </a:r>
            <a:endParaRPr lang="en-US" sz="6400" dirty="0"/>
          </a:p>
          <a:p>
            <a:pPr marL="0" indent="0">
              <a:buNone/>
            </a:pPr>
            <a:r>
              <a:rPr lang="en-US" sz="6400" b="1" dirty="0"/>
              <a:t>John 2:19-21 </a:t>
            </a:r>
            <a:r>
              <a:rPr lang="en-US" sz="6400" dirty="0"/>
              <a:t>Jesus answered and said unto them, Destroy this temple, and in three days I will raise it up. Then said the Jews, Forty and six years was this temple in building, and wilt thou rear it up in three days? But he </a:t>
            </a:r>
            <a:r>
              <a:rPr lang="en-US" sz="6400" dirty="0" err="1"/>
              <a:t>spake</a:t>
            </a:r>
            <a:r>
              <a:rPr lang="en-US" sz="6400" dirty="0"/>
              <a:t> of the temple of his body. </a:t>
            </a:r>
            <a:endParaRPr lang="en-US" sz="6400" dirty="0"/>
          </a:p>
          <a:p>
            <a:pPr marL="0" indent="0">
              <a:buNone/>
            </a:pPr>
            <a:r>
              <a:rPr lang="en-US" sz="6400" b="1" dirty="0"/>
              <a:t>John 10:17-18 </a:t>
            </a:r>
            <a:r>
              <a:rPr lang="en-US" sz="6400" dirty="0"/>
              <a:t>Therefore doth my Father love me, because I lay down my life, that I might take it again. 18 No man </a:t>
            </a:r>
            <a:r>
              <a:rPr lang="en-US" sz="6400" dirty="0" err="1"/>
              <a:t>taketh</a:t>
            </a:r>
            <a:r>
              <a:rPr lang="en-US" sz="6400" dirty="0"/>
              <a:t> it from me, but I lay it down of myself. I have power to lay it down, and I have power to take it again. This commandment have I received of my Father. </a:t>
            </a:r>
            <a:endParaRPr lang="en-US" sz="6400" dirty="0"/>
          </a:p>
          <a:p>
            <a:pPr marL="0" indent="0">
              <a:buNone/>
            </a:pPr>
            <a:r>
              <a:rPr lang="en-US" sz="6400" dirty="0"/>
              <a:t> </a:t>
            </a:r>
            <a:endParaRPr lang="en-US" sz="6400" dirty="0"/>
          </a:p>
          <a:p>
            <a:pPr marL="0" indent="0" fontAlgn="base">
              <a:buNone/>
            </a:pPr>
            <a:r>
              <a:rPr lang="en-US" sz="6400" b="1" dirty="0"/>
              <a:t>and </a:t>
            </a:r>
            <a:r>
              <a:rPr lang="en-US" sz="6400" b="1" dirty="0">
                <a:solidFill>
                  <a:srgbClr val="FF0000"/>
                </a:solidFill>
              </a:rPr>
              <a:t>The Holy Spirit </a:t>
            </a:r>
            <a:r>
              <a:rPr lang="en-US" sz="6400" b="1" dirty="0"/>
              <a:t>raised Jesus from the dead</a:t>
            </a:r>
            <a:r>
              <a:rPr lang="en-US" sz="6400" dirty="0"/>
              <a:t> </a:t>
            </a:r>
          </a:p>
          <a:p>
            <a:pPr marL="0" indent="0">
              <a:buNone/>
            </a:pPr>
            <a:r>
              <a:rPr lang="en-US" sz="6400" b="1" dirty="0"/>
              <a:t>Romans 8:11</a:t>
            </a:r>
            <a:r>
              <a:rPr lang="en-US" sz="6400" dirty="0"/>
              <a:t> But if the Spirit of him that raised up Jesus from the dead dwell in you, he that raised up Christ from the dead shall also quicken your mortal bodies by his Spirit that </a:t>
            </a:r>
            <a:r>
              <a:rPr lang="en-US" sz="6400" dirty="0" err="1"/>
              <a:t>dwelleth</a:t>
            </a:r>
            <a:r>
              <a:rPr lang="en-US" sz="6400" dirty="0"/>
              <a:t> in you. </a:t>
            </a:r>
            <a:endParaRPr lang="en-US" sz="6400" dirty="0"/>
          </a:p>
          <a:p>
            <a:pPr marL="0" indent="0">
              <a:buNone/>
            </a:pPr>
            <a:r>
              <a:rPr lang="en-US" dirty="0"/>
              <a:t/>
            </a:r>
            <a:br>
              <a:rPr lang="en-US" dirty="0"/>
            </a:br>
            <a:endParaRPr lang="en-US" dirty="0"/>
          </a:p>
        </p:txBody>
      </p:sp>
    </p:spTree>
    <p:extLst>
      <p:ext uri="{BB962C8B-B14F-4D97-AF65-F5344CB8AC3E}">
        <p14:creationId xmlns:p14="http://schemas.microsoft.com/office/powerpoint/2010/main" val="179599084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normAutofit fontScale="92500" lnSpcReduction="20000"/>
          </a:bodyPr>
          <a:lstStyle/>
          <a:p>
            <a:pPr marL="0" indent="0" algn="ctr">
              <a:buNone/>
            </a:pPr>
            <a:endParaRPr lang="en-US" sz="9600" i="1" dirty="0" smtClean="0">
              <a:latin typeface="Sakkal Majalla" pitchFamily="2" charset="-78"/>
              <a:cs typeface="Sakkal Majalla" pitchFamily="2" charset="-78"/>
            </a:endParaRPr>
          </a:p>
          <a:p>
            <a:pPr marL="0" indent="0" algn="ctr">
              <a:buNone/>
            </a:pPr>
            <a:r>
              <a:rPr lang="en-US" sz="9600" i="1" dirty="0" smtClean="0">
                <a:latin typeface="Sakkal Majalla" pitchFamily="2" charset="-78"/>
                <a:cs typeface="Sakkal Majalla" pitchFamily="2" charset="-78"/>
              </a:rPr>
              <a:t>It Is Finished</a:t>
            </a:r>
          </a:p>
          <a:p>
            <a:pPr marL="0" indent="0">
              <a:buNone/>
            </a:pPr>
            <a:r>
              <a:rPr lang="en-US" dirty="0" smtClean="0"/>
              <a:t>John  19:30</a:t>
            </a:r>
            <a:endParaRPr lang="en-US" dirty="0"/>
          </a:p>
          <a:p>
            <a:pPr marL="0" indent="0">
              <a:buNone/>
            </a:pPr>
            <a:r>
              <a:rPr lang="en-US" dirty="0" smtClean="0"/>
              <a:t>When </a:t>
            </a:r>
            <a:r>
              <a:rPr lang="en-US" dirty="0"/>
              <a:t>Jesus therefore had received the vinegar, he said, </a:t>
            </a:r>
            <a:r>
              <a:rPr lang="en-US" b="1" u="sng" dirty="0"/>
              <a:t>It is finished</a:t>
            </a:r>
            <a:r>
              <a:rPr lang="en-US" dirty="0"/>
              <a:t>: and he bowed his head, and gave up the ghost.</a:t>
            </a:r>
          </a:p>
          <a:p>
            <a:endParaRPr lang="en-US" dirty="0"/>
          </a:p>
        </p:txBody>
      </p:sp>
    </p:spTree>
    <p:extLst>
      <p:ext uri="{BB962C8B-B14F-4D97-AF65-F5344CB8AC3E}">
        <p14:creationId xmlns:p14="http://schemas.microsoft.com/office/powerpoint/2010/main" val="111807941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895600"/>
            <a:ext cx="9525000" cy="4114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3108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547"/>
            <a:ext cx="9144000" cy="5646906"/>
          </a:xfrm>
          <a:prstGeom prst="rect">
            <a:avLst/>
          </a:prstGeom>
        </p:spPr>
      </p:pic>
    </p:spTree>
    <p:extLst>
      <p:ext uri="{BB962C8B-B14F-4D97-AF65-F5344CB8AC3E}">
        <p14:creationId xmlns:p14="http://schemas.microsoft.com/office/powerpoint/2010/main" val="204500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895600"/>
            <a:ext cx="9525000" cy="4114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3108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638075"/>
            <a:ext cx="7066215" cy="5838925"/>
          </a:xfrm>
          <a:prstGeom prst="rect">
            <a:avLst/>
          </a:prstGeom>
        </p:spPr>
      </p:pic>
    </p:spTree>
    <p:extLst>
      <p:ext uri="{BB962C8B-B14F-4D97-AF65-F5344CB8AC3E}">
        <p14:creationId xmlns:p14="http://schemas.microsoft.com/office/powerpoint/2010/main" val="104044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895600"/>
            <a:ext cx="9525000" cy="4114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3108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5458"/>
            <a:ext cx="9144000" cy="6147084"/>
          </a:xfrm>
          <a:prstGeom prst="rect">
            <a:avLst/>
          </a:prstGeom>
        </p:spPr>
      </p:pic>
    </p:spTree>
    <p:extLst>
      <p:ext uri="{BB962C8B-B14F-4D97-AF65-F5344CB8AC3E}">
        <p14:creationId xmlns:p14="http://schemas.microsoft.com/office/powerpoint/2010/main" val="104044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895600"/>
            <a:ext cx="9525000" cy="4114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3108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5458"/>
            <a:ext cx="9144000" cy="6147084"/>
          </a:xfrm>
          <a:prstGeom prst="rect">
            <a:avLst/>
          </a:prstGeom>
        </p:spPr>
      </p:pic>
    </p:spTree>
    <p:extLst>
      <p:ext uri="{BB962C8B-B14F-4D97-AF65-F5344CB8AC3E}">
        <p14:creationId xmlns:p14="http://schemas.microsoft.com/office/powerpoint/2010/main" val="104044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895600"/>
            <a:ext cx="9525000" cy="4114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310896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86885"/>
            <a:ext cx="8610600" cy="6944885"/>
          </a:xfrm>
          <a:prstGeom prst="rect">
            <a:avLst/>
          </a:prstGeom>
        </p:spPr>
      </p:pic>
    </p:spTree>
    <p:extLst>
      <p:ext uri="{BB962C8B-B14F-4D97-AF65-F5344CB8AC3E}">
        <p14:creationId xmlns:p14="http://schemas.microsoft.com/office/powerpoint/2010/main" val="104044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895600"/>
            <a:ext cx="9525000" cy="4114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310896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86885"/>
            <a:ext cx="8610600" cy="694488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838" y="-86885"/>
            <a:ext cx="8626362" cy="6957598"/>
          </a:xfrm>
          <a:prstGeom prst="rect">
            <a:avLst/>
          </a:prstGeom>
        </p:spPr>
      </p:pic>
    </p:spTree>
    <p:extLst>
      <p:ext uri="{BB962C8B-B14F-4D97-AF65-F5344CB8AC3E}">
        <p14:creationId xmlns:p14="http://schemas.microsoft.com/office/powerpoint/2010/main" val="350893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895600"/>
            <a:ext cx="9525000" cy="4114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448800" cy="31089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8540"/>
            <a:ext cx="9144000" cy="5160920"/>
          </a:xfrm>
          <a:prstGeom prst="rect">
            <a:avLst/>
          </a:prstGeom>
        </p:spPr>
      </p:pic>
    </p:spTree>
    <p:extLst>
      <p:ext uri="{BB962C8B-B14F-4D97-AF65-F5344CB8AC3E}">
        <p14:creationId xmlns:p14="http://schemas.microsoft.com/office/powerpoint/2010/main" val="141631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852</TotalTime>
  <Words>205</Words>
  <Application>Microsoft Office PowerPoint</Application>
  <PresentationFormat>On-screen Show (4:3)</PresentationFormat>
  <Paragraphs>38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 Medical Examination of the Crucifixion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jwskorupski</dc:creator>
  <cp:lastModifiedBy>jwskorupski</cp:lastModifiedBy>
  <cp:revision>14</cp:revision>
  <dcterms:created xsi:type="dcterms:W3CDTF">2017-12-09T17:14:39Z</dcterms:created>
  <dcterms:modified xsi:type="dcterms:W3CDTF">2017-12-17T14:08:26Z</dcterms:modified>
</cp:coreProperties>
</file>